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1" r:id="rId3"/>
    <p:sldId id="272" r:id="rId4"/>
    <p:sldId id="273" r:id="rId5"/>
    <p:sldId id="274" r:id="rId6"/>
    <p:sldId id="278" r:id="rId7"/>
    <p:sldId id="275" r:id="rId8"/>
    <p:sldId id="276" r:id="rId9"/>
    <p:sldId id="280" r:id="rId10"/>
    <p:sldId id="281" r:id="rId11"/>
    <p:sldId id="277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5108"/>
    <a:srgbClr val="2E6CA4"/>
    <a:srgbClr val="00B050"/>
    <a:srgbClr val="63C4F4"/>
    <a:srgbClr val="4A8522"/>
    <a:srgbClr val="FF0000"/>
    <a:srgbClr val="0077D4"/>
    <a:srgbClr val="FF3B3B"/>
    <a:srgbClr val="66CCFF"/>
    <a:srgbClr val="6281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86" autoAdjust="0"/>
  </p:normalViewPr>
  <p:slideViewPr>
    <p:cSldViewPr snapToGrid="0">
      <p:cViewPr>
        <p:scale>
          <a:sx n="116" d="100"/>
          <a:sy n="116" d="100"/>
        </p:scale>
        <p:origin x="-2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082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s\Desktop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s\Desktop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s\Desktop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Лист1!$D$28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Лист1!$E$27:$I$27</c:f>
              <c:strCache>
                <c:ptCount val="5"/>
                <c:pt idx="0">
                  <c:v>Назрань,Магас</c:v>
                </c:pt>
                <c:pt idx="1">
                  <c:v>г.Сунжа, г.Карабулак, Сунженский район</c:v>
                </c:pt>
                <c:pt idx="2">
                  <c:v>Назраноский район </c:v>
                </c:pt>
                <c:pt idx="3">
                  <c:v>г.Малгобек, Малгобегский район</c:v>
                </c:pt>
                <c:pt idx="4">
                  <c:v>Джейрахский район</c:v>
                </c:pt>
              </c:strCache>
            </c:strRef>
          </c:cat>
          <c:val>
            <c:numRef>
              <c:f>Лист1!$E$28:$I$28</c:f>
              <c:numCache>
                <c:formatCode>General</c:formatCode>
                <c:ptCount val="5"/>
                <c:pt idx="0">
                  <c:v>52</c:v>
                </c:pt>
                <c:pt idx="1">
                  <c:v>53</c:v>
                </c:pt>
                <c:pt idx="2">
                  <c:v>43</c:v>
                </c:pt>
                <c:pt idx="3">
                  <c:v>47</c:v>
                </c:pt>
                <c:pt idx="4">
                  <c:v>27</c:v>
                </c:pt>
              </c:numCache>
            </c:numRef>
          </c:val>
        </c:ser>
        <c:ser>
          <c:idx val="1"/>
          <c:order val="1"/>
          <c:tx>
            <c:strRef>
              <c:f>Лист1!$D$29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Лист1!$E$27:$I$27</c:f>
              <c:strCache>
                <c:ptCount val="5"/>
                <c:pt idx="0">
                  <c:v>Назрань,Магас</c:v>
                </c:pt>
                <c:pt idx="1">
                  <c:v>г.Сунжа, г.Карабулак, Сунженский район</c:v>
                </c:pt>
                <c:pt idx="2">
                  <c:v>Назраноский район </c:v>
                </c:pt>
                <c:pt idx="3">
                  <c:v>г.Малгобек, Малгобегский район</c:v>
                </c:pt>
                <c:pt idx="4">
                  <c:v>Джейрахский район</c:v>
                </c:pt>
              </c:strCache>
            </c:strRef>
          </c:cat>
          <c:val>
            <c:numRef>
              <c:f>Лист1!$E$29:$I$29</c:f>
              <c:numCache>
                <c:formatCode>General</c:formatCode>
                <c:ptCount val="5"/>
                <c:pt idx="0">
                  <c:v>46</c:v>
                </c:pt>
                <c:pt idx="1">
                  <c:v>48</c:v>
                </c:pt>
                <c:pt idx="2">
                  <c:v>38</c:v>
                </c:pt>
                <c:pt idx="3">
                  <c:v>43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Лист1!$D$30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Лист1!$E$27:$I$27</c:f>
              <c:strCache>
                <c:ptCount val="5"/>
                <c:pt idx="0">
                  <c:v>Назрань,Магас</c:v>
                </c:pt>
                <c:pt idx="1">
                  <c:v>г.Сунжа, г.Карабулак, Сунженский район</c:v>
                </c:pt>
                <c:pt idx="2">
                  <c:v>Назраноский район </c:v>
                </c:pt>
                <c:pt idx="3">
                  <c:v>г.Малгобек, Малгобегский район</c:v>
                </c:pt>
                <c:pt idx="4">
                  <c:v>Джейрахский район</c:v>
                </c:pt>
              </c:strCache>
            </c:strRef>
          </c:cat>
          <c:val>
            <c:numRef>
              <c:f>Лист1!$E$30:$I$30</c:f>
              <c:numCache>
                <c:formatCode>General</c:formatCode>
                <c:ptCount val="5"/>
                <c:pt idx="0">
                  <c:v>44</c:v>
                </c:pt>
                <c:pt idx="1">
                  <c:v>44</c:v>
                </c:pt>
                <c:pt idx="2">
                  <c:v>33</c:v>
                </c:pt>
                <c:pt idx="3">
                  <c:v>36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54080"/>
        <c:axId val="24134400"/>
      </c:barChart>
      <c:catAx>
        <c:axId val="2385408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effectLst>
            <a:outerShdw blurRad="50800" dist="76200" dir="5400000" sx="101000" sy="101000" algn="ctr" rotWithShape="0">
              <a:srgbClr val="000000">
                <a:alpha val="43137"/>
              </a:srgbClr>
            </a:outerShdw>
          </a:effectLst>
        </c:spPr>
        <c:crossAx val="24134400"/>
        <c:crosses val="autoZero"/>
        <c:auto val="1"/>
        <c:lblAlgn val="ctr"/>
        <c:lblOffset val="100"/>
        <c:noMultiLvlLbl val="0"/>
      </c:catAx>
      <c:valAx>
        <c:axId val="2413440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38540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effectLst>
      <a:outerShdw blurRad="50800" dist="50800" dir="5400000" sx="1000" sy="1000" algn="ctr" rotWithShape="0">
        <a:srgbClr val="000000">
          <a:alpha val="43137"/>
        </a:srgbClr>
      </a:outerShdw>
    </a:effectLst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Лист1!$C$50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Лист1!$D$49:$H$49</c:f>
              <c:strCache>
                <c:ptCount val="5"/>
                <c:pt idx="0">
                  <c:v>Назрань,Магас</c:v>
                </c:pt>
                <c:pt idx="1">
                  <c:v>г.Сунжа, г.Карабулак, Сунженский район</c:v>
                </c:pt>
                <c:pt idx="2">
                  <c:v>Назраноский район </c:v>
                </c:pt>
                <c:pt idx="3">
                  <c:v>г.Малгобек, Малгобегский район</c:v>
                </c:pt>
                <c:pt idx="4">
                  <c:v>Джейрахский район</c:v>
                </c:pt>
              </c:strCache>
            </c:strRef>
          </c:cat>
          <c:val>
            <c:numRef>
              <c:f>Лист1!$D$50:$H$50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0</c:v>
                </c:pt>
                <c:pt idx="3">
                  <c:v>5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Лист1!$C$51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Лист1!$D$49:$H$49</c:f>
              <c:strCache>
                <c:ptCount val="5"/>
                <c:pt idx="0">
                  <c:v>Назрань,Магас</c:v>
                </c:pt>
                <c:pt idx="1">
                  <c:v>г.Сунжа, г.Карабулак, Сунженский район</c:v>
                </c:pt>
                <c:pt idx="2">
                  <c:v>Назраноский район </c:v>
                </c:pt>
                <c:pt idx="3">
                  <c:v>г.Малгобек, Малгобегский район</c:v>
                </c:pt>
                <c:pt idx="4">
                  <c:v>Джейрахский район</c:v>
                </c:pt>
              </c:strCache>
            </c:strRef>
          </c:cat>
          <c:val>
            <c:numRef>
              <c:f>Лист1!$D$51:$H$51</c:f>
              <c:numCache>
                <c:formatCode>General</c:formatCode>
                <c:ptCount val="5"/>
                <c:pt idx="0">
                  <c:v>6</c:v>
                </c:pt>
                <c:pt idx="1">
                  <c:v>17</c:v>
                </c:pt>
                <c:pt idx="2">
                  <c:v>0</c:v>
                </c:pt>
                <c:pt idx="3">
                  <c:v>13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Лист1!$C$52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Лист1!$D$49:$H$49</c:f>
              <c:strCache>
                <c:ptCount val="5"/>
                <c:pt idx="0">
                  <c:v>Назрань,Магас</c:v>
                </c:pt>
                <c:pt idx="1">
                  <c:v>г.Сунжа, г.Карабулак, Сунженский район</c:v>
                </c:pt>
                <c:pt idx="2">
                  <c:v>Назраноский район </c:v>
                </c:pt>
                <c:pt idx="3">
                  <c:v>г.Малгобек, Малгобегский район</c:v>
                </c:pt>
                <c:pt idx="4">
                  <c:v>Джейрахский район</c:v>
                </c:pt>
              </c:strCache>
            </c:strRef>
          </c:cat>
          <c:val>
            <c:numRef>
              <c:f>Лист1!$D$52:$H$52</c:f>
              <c:numCache>
                <c:formatCode>General</c:formatCode>
                <c:ptCount val="5"/>
                <c:pt idx="0">
                  <c:v>7</c:v>
                </c:pt>
                <c:pt idx="1">
                  <c:v>16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843392"/>
        <c:axId val="24844928"/>
      </c:barChart>
      <c:catAx>
        <c:axId val="248433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effectLst>
            <a:outerShdw blurRad="50800" dist="50800" dir="5400000" sx="99000" sy="99000" algn="ctr" rotWithShape="0">
              <a:srgbClr val="000000">
                <a:alpha val="43137"/>
              </a:srgbClr>
            </a:outerShdw>
          </a:effectLst>
        </c:spPr>
        <c:crossAx val="24844928"/>
        <c:crosses val="autoZero"/>
        <c:auto val="1"/>
        <c:lblAlgn val="ctr"/>
        <c:lblOffset val="100"/>
        <c:noMultiLvlLbl val="0"/>
      </c:catAx>
      <c:valAx>
        <c:axId val="248449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4843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5243420093321667E-2"/>
          <c:y val="2.4720605837106602E-2"/>
          <c:w val="0.90079305191017789"/>
          <c:h val="0.80304808432115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Лист1!$C$7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Лист1!$D$6:$X$6</c:f>
              <c:strCache>
                <c:ptCount val="21"/>
                <c:pt idx="0">
                  <c:v>русский язык</c:v>
                </c:pt>
                <c:pt idx="1">
                  <c:v>литература</c:v>
                </c:pt>
                <c:pt idx="2">
                  <c:v>математика</c:v>
                </c:pt>
                <c:pt idx="3">
                  <c:v>физика</c:v>
                </c:pt>
                <c:pt idx="4">
                  <c:v>информатика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история</c:v>
                </c:pt>
                <c:pt idx="8">
                  <c:v>обществознание</c:v>
                </c:pt>
                <c:pt idx="9">
                  <c:v>право</c:v>
                </c:pt>
                <c:pt idx="10">
                  <c:v>немецкий язык</c:v>
                </c:pt>
                <c:pt idx="11">
                  <c:v>английский язык</c:v>
                </c:pt>
                <c:pt idx="12">
                  <c:v>французский язык</c:v>
                </c:pt>
                <c:pt idx="13">
                  <c:v>астрономия</c:v>
                </c:pt>
                <c:pt idx="14">
                  <c:v>физкультура</c:v>
                </c:pt>
                <c:pt idx="15">
                  <c:v>география</c:v>
                </c:pt>
                <c:pt idx="16">
                  <c:v>обж</c:v>
                </c:pt>
                <c:pt idx="17">
                  <c:v>экология</c:v>
                </c:pt>
                <c:pt idx="18">
                  <c:v>технология</c:v>
                </c:pt>
                <c:pt idx="19">
                  <c:v>исскуство(МХК)</c:v>
                </c:pt>
                <c:pt idx="20">
                  <c:v>экономика</c:v>
                </c:pt>
              </c:strCache>
            </c:strRef>
          </c:cat>
          <c:val>
            <c:numRef>
              <c:f>Лист1!$D$7:$X$7</c:f>
              <c:numCache>
                <c:formatCode>General</c:formatCode>
                <c:ptCount val="21"/>
                <c:pt idx="0">
                  <c:v>2</c:v>
                </c:pt>
                <c:pt idx="1">
                  <c:v>3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2</c:v>
                </c:pt>
                <c:pt idx="15">
                  <c:v>0</c:v>
                </c:pt>
                <c:pt idx="16">
                  <c:v>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Лист1!$C$8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Лист1!$D$6:$X$6</c:f>
              <c:strCache>
                <c:ptCount val="21"/>
                <c:pt idx="0">
                  <c:v>русский язык</c:v>
                </c:pt>
                <c:pt idx="1">
                  <c:v>литература</c:v>
                </c:pt>
                <c:pt idx="2">
                  <c:v>математика</c:v>
                </c:pt>
                <c:pt idx="3">
                  <c:v>физика</c:v>
                </c:pt>
                <c:pt idx="4">
                  <c:v>информатика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история</c:v>
                </c:pt>
                <c:pt idx="8">
                  <c:v>обществознание</c:v>
                </c:pt>
                <c:pt idx="9">
                  <c:v>право</c:v>
                </c:pt>
                <c:pt idx="10">
                  <c:v>немецкий язык</c:v>
                </c:pt>
                <c:pt idx="11">
                  <c:v>английский язык</c:v>
                </c:pt>
                <c:pt idx="12">
                  <c:v>французский язык</c:v>
                </c:pt>
                <c:pt idx="13">
                  <c:v>астрономия</c:v>
                </c:pt>
                <c:pt idx="14">
                  <c:v>физкультура</c:v>
                </c:pt>
                <c:pt idx="15">
                  <c:v>география</c:v>
                </c:pt>
                <c:pt idx="16">
                  <c:v>обж</c:v>
                </c:pt>
                <c:pt idx="17">
                  <c:v>экология</c:v>
                </c:pt>
                <c:pt idx="18">
                  <c:v>технология</c:v>
                </c:pt>
                <c:pt idx="19">
                  <c:v>исскуство(МХК)</c:v>
                </c:pt>
                <c:pt idx="20">
                  <c:v>экономика</c:v>
                </c:pt>
              </c:strCache>
            </c:strRef>
          </c:cat>
          <c:val>
            <c:numRef>
              <c:f>Лист1!$D$8:$X$8</c:f>
              <c:numCache>
                <c:formatCode>General</c:formatCode>
                <c:ptCount val="21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2</c:v>
                </c:pt>
                <c:pt idx="8">
                  <c:v>3</c:v>
                </c:pt>
                <c:pt idx="9">
                  <c:v>3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3</c:v>
                </c:pt>
                <c:pt idx="18">
                  <c:v>3</c:v>
                </c:pt>
                <c:pt idx="19">
                  <c:v>1</c:v>
                </c:pt>
                <c:pt idx="20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Лист1!$C$9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Лист1!$D$6:$X$6</c:f>
              <c:strCache>
                <c:ptCount val="21"/>
                <c:pt idx="0">
                  <c:v>русский язык</c:v>
                </c:pt>
                <c:pt idx="1">
                  <c:v>литература</c:v>
                </c:pt>
                <c:pt idx="2">
                  <c:v>математика</c:v>
                </c:pt>
                <c:pt idx="3">
                  <c:v>физика</c:v>
                </c:pt>
                <c:pt idx="4">
                  <c:v>информатика</c:v>
                </c:pt>
                <c:pt idx="5">
                  <c:v>химия</c:v>
                </c:pt>
                <c:pt idx="6">
                  <c:v>биология</c:v>
                </c:pt>
                <c:pt idx="7">
                  <c:v>история</c:v>
                </c:pt>
                <c:pt idx="8">
                  <c:v>обществознание</c:v>
                </c:pt>
                <c:pt idx="9">
                  <c:v>право</c:v>
                </c:pt>
                <c:pt idx="10">
                  <c:v>немецкий язык</c:v>
                </c:pt>
                <c:pt idx="11">
                  <c:v>английский язык</c:v>
                </c:pt>
                <c:pt idx="12">
                  <c:v>французский язык</c:v>
                </c:pt>
                <c:pt idx="13">
                  <c:v>астрономия</c:v>
                </c:pt>
                <c:pt idx="14">
                  <c:v>физкультура</c:v>
                </c:pt>
                <c:pt idx="15">
                  <c:v>география</c:v>
                </c:pt>
                <c:pt idx="16">
                  <c:v>обж</c:v>
                </c:pt>
                <c:pt idx="17">
                  <c:v>экология</c:v>
                </c:pt>
                <c:pt idx="18">
                  <c:v>технология</c:v>
                </c:pt>
                <c:pt idx="19">
                  <c:v>исскуство(МХК)</c:v>
                </c:pt>
                <c:pt idx="20">
                  <c:v>экономика</c:v>
                </c:pt>
              </c:strCache>
            </c:strRef>
          </c:cat>
          <c:val>
            <c:numRef>
              <c:f>Лист1!$D$9:$X$9</c:f>
              <c:numCache>
                <c:formatCode>General</c:formatCode>
                <c:ptCount val="21"/>
                <c:pt idx="0">
                  <c:v>1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2</c:v>
                </c:pt>
                <c:pt idx="15">
                  <c:v>0</c:v>
                </c:pt>
                <c:pt idx="16">
                  <c:v>2</c:v>
                </c:pt>
                <c:pt idx="17">
                  <c:v>3</c:v>
                </c:pt>
                <c:pt idx="18">
                  <c:v>2</c:v>
                </c:pt>
                <c:pt idx="19">
                  <c:v>2</c:v>
                </c:pt>
                <c:pt idx="2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895872"/>
        <c:axId val="24897408"/>
      </c:barChart>
      <c:catAx>
        <c:axId val="2489587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effectLst>
            <a:outerShdw blurRad="50800" dist="50800" dir="5400000" sx="74000" sy="74000" algn="ctr" rotWithShape="0">
              <a:srgbClr val="000000">
                <a:alpha val="43137"/>
              </a:srgbClr>
            </a:outerShdw>
          </a:effectLst>
        </c:spPr>
        <c:crossAx val="24897408"/>
        <c:crosses val="autoZero"/>
        <c:auto val="1"/>
        <c:lblAlgn val="ctr"/>
        <c:lblOffset val="100"/>
        <c:noMultiLvlLbl val="0"/>
      </c:catAx>
      <c:valAx>
        <c:axId val="2489740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4895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A3F3E-5D9F-4FF4-B80C-94247937F1E7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57823-303A-4B54-A718-3F749DE33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319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7A608-35AD-447B-AC6C-C5F337DEA5A1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4D7E5-149D-4ACD-A19A-7CE1C7232E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291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4D7E5-149D-4ACD-A19A-7CE1C7232EC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530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4D7E5-149D-4ACD-A19A-7CE1C7232EC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999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4D7E5-149D-4ACD-A19A-7CE1C7232EC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595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0424" y="2305497"/>
            <a:ext cx="9144000" cy="216511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0668" y="4470614"/>
            <a:ext cx="741822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423257"/>
            <a:ext cx="2743200" cy="365125"/>
          </a:xfrm>
        </p:spPr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  <p:pic>
        <p:nvPicPr>
          <p:cNvPr id="34" name="Рисунок 33"/>
          <p:cNvPicPr>
            <a:picLocks noChangeAspect="1"/>
          </p:cNvPicPr>
          <p:nvPr userDrawn="1"/>
        </p:nvPicPr>
        <p:blipFill rotWithShape="1">
          <a:blip r:embed="rId2"/>
          <a:srcRect r="24447" b="6346"/>
          <a:stretch/>
        </p:blipFill>
        <p:spPr>
          <a:xfrm>
            <a:off x="7806248" y="1778864"/>
            <a:ext cx="4385752" cy="5079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Рисунок 3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539" y="91895"/>
            <a:ext cx="1246016" cy="1029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TextBox 36"/>
          <p:cNvSpPr txBox="1"/>
          <p:nvPr userDrawn="1"/>
        </p:nvSpPr>
        <p:spPr>
          <a:xfrm>
            <a:off x="4612558" y="1121416"/>
            <a:ext cx="2623620" cy="8309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Franklin Gothic Demi" panose="020B0703020102020204" pitchFamily="34" charset="0"/>
                <a:cs typeface="Aldhabi" panose="01000000000000000000" pitchFamily="2" charset="-78"/>
              </a:rPr>
              <a:t>МИНИСТЕРСТВО</a:t>
            </a:r>
            <a:r>
              <a:rPr lang="ru-RU" sz="2000" baseline="0" dirty="0" smtClean="0">
                <a:latin typeface="Franklin Gothic Demi" panose="020B0703020102020204" pitchFamily="34" charset="0"/>
                <a:cs typeface="Aldhabi" panose="01000000000000000000" pitchFamily="2" charset="-78"/>
              </a:rPr>
              <a:t> </a:t>
            </a:r>
          </a:p>
          <a:p>
            <a:pPr algn="ctr"/>
            <a:r>
              <a:rPr lang="ru-RU" sz="1400" baseline="0" dirty="0" smtClean="0">
                <a:latin typeface="Franklin Gothic Demi" panose="020B0703020102020204" pitchFamily="34" charset="0"/>
                <a:cs typeface="Aldhabi" panose="01000000000000000000" pitchFamily="2" charset="-78"/>
              </a:rPr>
              <a:t>ОБРАЗОВАНИЯ И НАУКИ </a:t>
            </a:r>
          </a:p>
          <a:p>
            <a:pPr algn="ctr"/>
            <a:r>
              <a:rPr lang="ru-RU" sz="1400" baseline="0" dirty="0" smtClean="0">
                <a:latin typeface="Franklin Gothic Demi" panose="020B0703020102020204" pitchFamily="34" charset="0"/>
                <a:cs typeface="Aldhabi" panose="01000000000000000000" pitchFamily="2" charset="-78"/>
              </a:rPr>
              <a:t>ЧЕЧЕНСКОЙ РЕСПУБЛИКИ </a:t>
            </a:r>
            <a:endParaRPr lang="ru-RU" sz="1400" dirty="0">
              <a:latin typeface="Franklin Gothic Demi" panose="020B0703020102020204" pitchFamily="34" charset="0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8205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98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72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672683" y="95537"/>
            <a:ext cx="10403862" cy="676820"/>
          </a:xfrm>
          <a:prstGeom prst="roundRect">
            <a:avLst/>
          </a:prstGeom>
          <a:solidFill>
            <a:srgbClr val="66C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272" y="468710"/>
            <a:ext cx="10147835" cy="1325563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1911784"/>
            <a:ext cx="10400145" cy="435133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672683" y="6376949"/>
            <a:ext cx="2743200" cy="365125"/>
          </a:xfrm>
        </p:spPr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817214" y="6376950"/>
            <a:ext cx="4114800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333345" y="6376950"/>
            <a:ext cx="2743200" cy="365125"/>
          </a:xfrm>
        </p:spPr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 userDrawn="1"/>
        </p:nvSpPr>
        <p:spPr>
          <a:xfrm>
            <a:off x="134771" y="95537"/>
            <a:ext cx="1415474" cy="676820"/>
          </a:xfrm>
          <a:prstGeom prst="roundRect">
            <a:avLst/>
          </a:prstGeom>
          <a:solidFill>
            <a:srgbClr val="66C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74" y="153241"/>
            <a:ext cx="679468" cy="561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3338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031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1672683" y="413795"/>
            <a:ext cx="10403862" cy="1434055"/>
          </a:xfrm>
          <a:prstGeom prst="roundRect">
            <a:avLst/>
          </a:prstGeom>
          <a:solidFill>
            <a:srgbClr val="66C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2355" y="413794"/>
            <a:ext cx="10304189" cy="14045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37145" y="1911682"/>
            <a:ext cx="5181600" cy="435133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94945" y="1914857"/>
            <a:ext cx="5181600" cy="435133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20" y="492321"/>
            <a:ext cx="1281559" cy="1281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6432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119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849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568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265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009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3432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0945" y="184785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9D27-DDA5-4117-9C26-91A07CA73146}" type="datetimeFigureOut">
              <a:rPr lang="ru-RU" smtClean="0"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B46DA-0DF6-4E30-91DE-43A2ED7C6FD2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750454" y="3897"/>
            <a:ext cx="175491" cy="6854103"/>
            <a:chOff x="750454" y="3897"/>
            <a:chExt cx="175491" cy="6854103"/>
          </a:xfrm>
          <a:solidFill>
            <a:srgbClr val="66CCFF"/>
          </a:solidFill>
        </p:grpSpPr>
        <p:sp>
          <p:nvSpPr>
            <p:cNvPr id="7" name="Прямоугольник 6"/>
            <p:cNvSpPr/>
            <p:nvPr userDrawn="1"/>
          </p:nvSpPr>
          <p:spPr>
            <a:xfrm>
              <a:off x="750454" y="3897"/>
              <a:ext cx="175491" cy="4525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 userDrawn="1"/>
          </p:nvSpPr>
          <p:spPr>
            <a:xfrm>
              <a:off x="750454" y="456480"/>
              <a:ext cx="175491" cy="6401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54254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morigov.ru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7225" y="2681802"/>
            <a:ext cx="10515600" cy="2852737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Итоги проведения школьного, муниципального и регионального этапов всероссийской </a:t>
            </a:r>
            <a:r>
              <a:rPr lang="ru-RU" sz="4800" dirty="0"/>
              <a:t>олимпиады </a:t>
            </a:r>
            <a:r>
              <a:rPr lang="ru-RU" sz="4800" dirty="0" smtClean="0"/>
              <a:t>школьников за 2015-2017 гг. </a:t>
            </a:r>
            <a:r>
              <a:rPr lang="ru-RU" sz="4800" dirty="0"/>
              <a:t>в Республике </a:t>
            </a:r>
            <a:r>
              <a:rPr lang="ru-RU" sz="4800" dirty="0" smtClean="0"/>
              <a:t>Ингушетия</a:t>
            </a:r>
            <a:endParaRPr lang="ru-RU" sz="4800" b="1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257425" y="544080"/>
            <a:ext cx="8814745" cy="88968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 Республики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Ингушетия</a:t>
            </a:r>
          </a:p>
          <a:p>
            <a:endParaRPr lang="ru-RU" dirty="0"/>
          </a:p>
        </p:txBody>
      </p:sp>
      <p:pic>
        <p:nvPicPr>
          <p:cNvPr id="2050" name="Picture 2" descr="C:\Users\ess\Desktop\logo_ingr.-201512040259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39" y="148279"/>
            <a:ext cx="1285486" cy="128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1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820088" y="-8531"/>
            <a:ext cx="10085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победителей регионального этапа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предметам по годам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Диаграмма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8676376"/>
              </p:ext>
            </p:extLst>
          </p:nvPr>
        </p:nvGraphicFramePr>
        <p:xfrm>
          <a:off x="1095632" y="1005017"/>
          <a:ext cx="10972800" cy="5651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3448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343260"/>
            <a:ext cx="10515600" cy="842989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Результаты участия в заключительном этапе </a:t>
            </a:r>
            <a:r>
              <a:rPr lang="ru-RU" sz="3200" dirty="0" err="1" smtClean="0"/>
              <a:t>ВсОШ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697316" y="4390326"/>
            <a:ext cx="1931243" cy="311094"/>
          </a:xfrm>
          <a:prstGeom prst="rect">
            <a:avLst/>
          </a:prstGeom>
          <a:solidFill>
            <a:srgbClr val="4A852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2015 год</a:t>
            </a:r>
            <a:endParaRPr lang="ru-RU" sz="28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10204499" y="4367054"/>
            <a:ext cx="1938663" cy="357639"/>
          </a:xfrm>
          <a:prstGeom prst="rect">
            <a:avLst/>
          </a:prstGeom>
          <a:solidFill>
            <a:srgbClr val="BE5108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2017 год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7987937" y="4383646"/>
            <a:ext cx="1907502" cy="341047"/>
          </a:xfrm>
          <a:prstGeom prst="rect">
            <a:avLst/>
          </a:prstGeom>
          <a:solidFill>
            <a:srgbClr val="2E6CA4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2016 год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802554" y="5609704"/>
            <a:ext cx="98579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Количество победителей и призеров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16185" y="1892111"/>
            <a:ext cx="1219198" cy="1245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dirty="0" smtClean="0"/>
              <a:t>0</a:t>
            </a:r>
            <a:endParaRPr lang="ru-RU" sz="138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5954486" y="1881050"/>
            <a:ext cx="1219198" cy="1245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dirty="0"/>
              <a:t>0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9788433" y="1881049"/>
            <a:ext cx="1219198" cy="1245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dirty="0"/>
              <a:t>2</a:t>
            </a:r>
          </a:p>
        </p:txBody>
      </p:sp>
      <p:pic>
        <p:nvPicPr>
          <p:cNvPr id="1026" name="Picture 2" descr="C:\Users\ess\Desktop\ку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5" y="1323431"/>
            <a:ext cx="1781555" cy="236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ess\Desktop\ку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533" y="1384279"/>
            <a:ext cx="1781555" cy="236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ess\Desktop\ку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09" y="1320423"/>
            <a:ext cx="1781555" cy="236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ess\Desktop\ку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878" y="1326255"/>
            <a:ext cx="1781555" cy="236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ess\Desktop\ку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9032" y="1323433"/>
            <a:ext cx="1781555" cy="236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4260" y="4390325"/>
            <a:ext cx="1868100" cy="3082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2014 год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182135" y="4382233"/>
            <a:ext cx="1868100" cy="3082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2013 год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0788026" y="1488047"/>
            <a:ext cx="60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2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639905" y="1488044"/>
            <a:ext cx="60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29748" y="1485040"/>
            <a:ext cx="60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46527" y="1485039"/>
            <a:ext cx="60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895278" y="1384279"/>
            <a:ext cx="60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53442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06530" y="1391395"/>
            <a:ext cx="58522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dirty="0" smtClean="0">
                <a:hlinkClick r:id="rId2"/>
              </a:rPr>
              <a:t>http</a:t>
            </a:r>
            <a:r>
              <a:rPr lang="en-US" sz="4800" dirty="0">
                <a:hlinkClick r:id="rId2"/>
              </a:rPr>
              <a:t>://</a:t>
            </a:r>
            <a:r>
              <a:rPr lang="en-US" sz="4800" dirty="0" smtClean="0">
                <a:hlinkClick r:id="rId2"/>
              </a:rPr>
              <a:t>morigov.ru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18054" y="4161915"/>
            <a:ext cx="104407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Евлоева</a:t>
            </a:r>
            <a:r>
              <a:rPr lang="ru-RU" alt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З.М., ведущий специалист Министерства образования и науки Республики Ингушетия</a:t>
            </a:r>
            <a:endParaRPr lang="ru-RU" sz="4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ess\Desktop\logo_ingr.-201512040259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608" y="111924"/>
            <a:ext cx="1537449" cy="153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05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343261"/>
            <a:ext cx="10515600" cy="58761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Количество участников школьного этапа </a:t>
            </a:r>
            <a:r>
              <a:rPr lang="ru-RU" sz="3600" dirty="0" err="1" smtClean="0"/>
              <a:t>ВсОШ</a:t>
            </a:r>
            <a:endParaRPr lang="ru-RU" sz="3600" dirty="0"/>
          </a:p>
        </p:txBody>
      </p:sp>
      <p:pic>
        <p:nvPicPr>
          <p:cNvPr id="1026" name="Picture 2" descr="http://www.school592.ru/1_foto_news/OpenEMIS_Icon_Size5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37" y="1609905"/>
            <a:ext cx="3398330" cy="408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13485" y="1204225"/>
            <a:ext cx="7258639" cy="156966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2014/2015</a:t>
            </a:r>
            <a:r>
              <a:rPr lang="ru-RU" sz="2400" dirty="0"/>
              <a:t> учебном году в школьном этапе всероссийской олимпиаде школьников приняло участие </a:t>
            </a:r>
            <a:r>
              <a:rPr lang="ru-RU" sz="2400" b="1" dirty="0" smtClean="0">
                <a:solidFill>
                  <a:srgbClr val="FF0000"/>
                </a:solidFill>
              </a:rPr>
              <a:t>24009</a:t>
            </a:r>
            <a:r>
              <a:rPr lang="ru-RU" sz="2400" dirty="0" smtClean="0"/>
              <a:t> </a:t>
            </a:r>
            <a:r>
              <a:rPr lang="ru-RU" sz="2400" dirty="0"/>
              <a:t>обучающихся 5-11 классов общеобразовательных организаций республики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3484" y="3015125"/>
            <a:ext cx="7258639" cy="156966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>
                <a:solidFill>
                  <a:srgbClr val="FF0000"/>
                </a:solidFill>
              </a:rPr>
              <a:t>2015/2016</a:t>
            </a:r>
            <a:r>
              <a:rPr lang="ru-RU" sz="2400" dirty="0" smtClean="0"/>
              <a:t> учебном году в школьном этапе всероссийской олимпиаде школьников приняло участие </a:t>
            </a:r>
            <a:r>
              <a:rPr lang="ru-RU" sz="2400" b="1" dirty="0" smtClean="0">
                <a:solidFill>
                  <a:srgbClr val="FF0000"/>
                </a:solidFill>
              </a:rPr>
              <a:t>41128</a:t>
            </a:r>
            <a:r>
              <a:rPr lang="ru-RU" sz="2400" dirty="0" smtClean="0"/>
              <a:t> обучающихся 5-11 классов общеобразовательных организаций республики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13484" y="4826026"/>
            <a:ext cx="7258639" cy="156966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>
                <a:solidFill>
                  <a:srgbClr val="FF0000"/>
                </a:solidFill>
              </a:rPr>
              <a:t>2016/2017</a:t>
            </a:r>
            <a:r>
              <a:rPr lang="ru-RU" sz="2400" dirty="0" smtClean="0"/>
              <a:t> учебном году в школьном этапе всероссийской олимпиаде школьников приняло участие </a:t>
            </a:r>
            <a:r>
              <a:rPr lang="ru-RU" sz="2400" b="1" dirty="0" smtClean="0">
                <a:solidFill>
                  <a:srgbClr val="FF0000"/>
                </a:solidFill>
              </a:rPr>
              <a:t>40816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обучающихся 4-11 классов общеобразовательных организаций республики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4582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288324"/>
            <a:ext cx="10515600" cy="95559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Количество победителей и призеров школьного этапа </a:t>
            </a:r>
            <a:r>
              <a:rPr lang="ru-RU" sz="2800" dirty="0" err="1" smtClean="0"/>
              <a:t>ВсОШ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114397" y="1536567"/>
            <a:ext cx="3417923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2014/2015 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4397" y="3366938"/>
            <a:ext cx="3417923" cy="92333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77D4"/>
                </a:solidFill>
              </a:rPr>
              <a:t>2015/2016 </a:t>
            </a:r>
            <a:endParaRPr lang="ru-RU" sz="5400" dirty="0">
              <a:solidFill>
                <a:srgbClr val="0077D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4397" y="5197309"/>
            <a:ext cx="3417923" cy="923330"/>
          </a:xfrm>
          <a:prstGeom prst="rect">
            <a:avLst/>
          </a:prstGeom>
          <a:noFill/>
          <a:ln>
            <a:solidFill>
              <a:srgbClr val="BE5108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BE5108"/>
                </a:solidFill>
              </a:rPr>
              <a:t>2016/2017 </a:t>
            </a:r>
            <a:endParaRPr lang="ru-RU" sz="5400" dirty="0">
              <a:solidFill>
                <a:srgbClr val="BE5108"/>
              </a:solidFill>
            </a:endParaRPr>
          </a:p>
        </p:txBody>
      </p:sp>
      <p:pic>
        <p:nvPicPr>
          <p:cNvPr id="205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память с посл. доступом 9"/>
          <p:cNvSpPr/>
          <p:nvPr/>
        </p:nvSpPr>
        <p:spPr>
          <a:xfrm flipH="1">
            <a:off x="10152668" y="1536567"/>
            <a:ext cx="1583704" cy="923330"/>
          </a:xfrm>
          <a:prstGeom prst="flowChartMagneticTap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10240</a:t>
            </a:r>
            <a:endParaRPr lang="ru-RU" sz="2800" dirty="0"/>
          </a:p>
        </p:txBody>
      </p:sp>
      <p:sp>
        <p:nvSpPr>
          <p:cNvPr id="13" name="Блок-схема: память с посл. доступом 12"/>
          <p:cNvSpPr/>
          <p:nvPr/>
        </p:nvSpPr>
        <p:spPr>
          <a:xfrm flipH="1">
            <a:off x="10152668" y="3299381"/>
            <a:ext cx="1583704" cy="990887"/>
          </a:xfrm>
          <a:prstGeom prst="flowChartMagneticTape">
            <a:avLst/>
          </a:prstGeom>
          <a:solidFill>
            <a:srgbClr val="0077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10156</a:t>
            </a:r>
            <a:endParaRPr lang="ru-RU" sz="2800" dirty="0"/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10152668" y="5197309"/>
            <a:ext cx="1583704" cy="923329"/>
          </a:xfrm>
          <a:prstGeom prst="flowChartMagneticTape">
            <a:avLst/>
          </a:prstGeom>
          <a:solidFill>
            <a:srgbClr val="BE5108"/>
          </a:solidFill>
          <a:ln>
            <a:solidFill>
              <a:srgbClr val="BE51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9246</a:t>
            </a:r>
            <a:endParaRPr lang="ru-RU" sz="2800" dirty="0"/>
          </a:p>
        </p:txBody>
      </p:sp>
      <p:pic>
        <p:nvPicPr>
          <p:cNvPr id="1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80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80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206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206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59"/>
          <a:stretch/>
        </p:blipFill>
        <p:spPr bwMode="auto">
          <a:xfrm>
            <a:off x="9063874" y="3333159"/>
            <a:ext cx="34313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9494267" y="3338591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80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57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1535" y="140044"/>
            <a:ext cx="10915010" cy="92263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Количество участников муниципального этапа </a:t>
            </a:r>
            <a:r>
              <a:rPr lang="ru-RU" sz="3600" dirty="0" err="1" smtClean="0"/>
              <a:t>ВсОШ</a:t>
            </a:r>
            <a:endParaRPr lang="ru-RU" sz="3600" dirty="0"/>
          </a:p>
        </p:txBody>
      </p:sp>
      <p:pic>
        <p:nvPicPr>
          <p:cNvPr id="1026" name="Picture 2" descr="http://www.school592.ru/1_foto_news/OpenEMIS_Icon_Size5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37" y="1609905"/>
            <a:ext cx="3398330" cy="408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13485" y="1204225"/>
            <a:ext cx="7258639" cy="156966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2014/2015</a:t>
            </a:r>
            <a:r>
              <a:rPr lang="ru-RU" sz="2400" dirty="0"/>
              <a:t> учебном году в </a:t>
            </a:r>
            <a:r>
              <a:rPr lang="ru-RU" sz="2400" dirty="0" smtClean="0"/>
              <a:t>муниципальном этапе </a:t>
            </a:r>
            <a:r>
              <a:rPr lang="ru-RU" sz="2400" dirty="0"/>
              <a:t>всероссийской олимпиаде школьников приняло участие </a:t>
            </a:r>
            <a:r>
              <a:rPr lang="ru-RU" sz="2400" b="1" dirty="0" smtClean="0">
                <a:solidFill>
                  <a:srgbClr val="FF0000"/>
                </a:solidFill>
              </a:rPr>
              <a:t>7193</a:t>
            </a:r>
            <a:r>
              <a:rPr lang="ru-RU" sz="2400" dirty="0" smtClean="0"/>
              <a:t> обучающихся </a:t>
            </a:r>
            <a:r>
              <a:rPr lang="ru-RU" sz="2400" dirty="0"/>
              <a:t>5-11 классов общеобразовательных организаций республики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3484" y="3015125"/>
            <a:ext cx="7258639" cy="156966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>
                <a:solidFill>
                  <a:srgbClr val="FF0000"/>
                </a:solidFill>
              </a:rPr>
              <a:t>2015/2016</a:t>
            </a:r>
            <a:r>
              <a:rPr lang="ru-RU" sz="2400" dirty="0" smtClean="0"/>
              <a:t> учебном году в </a:t>
            </a:r>
            <a:r>
              <a:rPr lang="ru-RU" sz="2400" dirty="0"/>
              <a:t>муниципальном </a:t>
            </a:r>
            <a:r>
              <a:rPr lang="ru-RU" sz="2400" dirty="0" smtClean="0"/>
              <a:t>этапе всероссийской олимпиаде школьников приняло участие </a:t>
            </a:r>
            <a:r>
              <a:rPr lang="ru-RU" sz="2400" b="1" dirty="0" smtClean="0">
                <a:solidFill>
                  <a:srgbClr val="FF0000"/>
                </a:solidFill>
              </a:rPr>
              <a:t>6902</a:t>
            </a:r>
            <a:r>
              <a:rPr lang="ru-RU" sz="2400" dirty="0" smtClean="0"/>
              <a:t> обучающихся 5-11 классов общеобразовательных организаций республики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13484" y="4826026"/>
            <a:ext cx="7258639" cy="156966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</a:t>
            </a:r>
            <a:r>
              <a:rPr lang="ru-RU" sz="2400" b="1" dirty="0" smtClean="0">
                <a:solidFill>
                  <a:srgbClr val="FF0000"/>
                </a:solidFill>
              </a:rPr>
              <a:t>2016/2017</a:t>
            </a:r>
            <a:r>
              <a:rPr lang="ru-RU" sz="2400" dirty="0" smtClean="0"/>
              <a:t> учебном году в </a:t>
            </a:r>
            <a:r>
              <a:rPr lang="ru-RU" sz="2400" dirty="0"/>
              <a:t>муниципальном </a:t>
            </a:r>
            <a:r>
              <a:rPr lang="ru-RU" sz="2400" dirty="0" smtClean="0"/>
              <a:t>этапе всероссийской олимпиаде школьников приняло участие </a:t>
            </a:r>
            <a:r>
              <a:rPr lang="ru-RU" sz="2400" b="1" dirty="0" smtClean="0">
                <a:solidFill>
                  <a:srgbClr val="FF0000"/>
                </a:solidFill>
              </a:rPr>
              <a:t>7739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обучающихся 5-11 классов общеобразовательных организаций республики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7069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271850"/>
            <a:ext cx="10515600" cy="799070"/>
          </a:xfrm>
        </p:spPr>
        <p:txBody>
          <a:bodyPr>
            <a:normAutofit/>
          </a:bodyPr>
          <a:lstStyle/>
          <a:p>
            <a:r>
              <a:rPr lang="ru-RU" sz="2800" smtClean="0"/>
              <a:t>Количество </a:t>
            </a:r>
            <a:r>
              <a:rPr lang="ru-RU" sz="2800" smtClean="0"/>
              <a:t>победителей </a:t>
            </a:r>
            <a:r>
              <a:rPr lang="ru-RU" sz="2800" dirty="0" smtClean="0"/>
              <a:t>и призеров муниципального этапа </a:t>
            </a:r>
            <a:r>
              <a:rPr lang="ru-RU" sz="2800" dirty="0" err="1" smtClean="0"/>
              <a:t>ВсОШ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114397" y="1536567"/>
            <a:ext cx="3417923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2014/2015 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4397" y="3366938"/>
            <a:ext cx="3417923" cy="92333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77D4"/>
                </a:solidFill>
              </a:rPr>
              <a:t>2015/2016 </a:t>
            </a:r>
            <a:endParaRPr lang="ru-RU" sz="5400" dirty="0">
              <a:solidFill>
                <a:srgbClr val="0077D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4397" y="5197309"/>
            <a:ext cx="3417923" cy="923330"/>
          </a:xfrm>
          <a:prstGeom prst="rect">
            <a:avLst/>
          </a:prstGeom>
          <a:noFill/>
          <a:ln>
            <a:solidFill>
              <a:srgbClr val="BE5108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BE5108"/>
                </a:solidFill>
              </a:rPr>
              <a:t>2016/2017 </a:t>
            </a:r>
            <a:endParaRPr lang="ru-RU" sz="5400" dirty="0">
              <a:solidFill>
                <a:srgbClr val="BE5108"/>
              </a:solidFill>
            </a:endParaRPr>
          </a:p>
        </p:txBody>
      </p:sp>
      <p:pic>
        <p:nvPicPr>
          <p:cNvPr id="205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память с посл. доступом 9"/>
          <p:cNvSpPr/>
          <p:nvPr/>
        </p:nvSpPr>
        <p:spPr>
          <a:xfrm flipH="1">
            <a:off x="10152668" y="1536567"/>
            <a:ext cx="1583704" cy="923330"/>
          </a:xfrm>
          <a:prstGeom prst="flowChartMagneticTap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2028</a:t>
            </a:r>
            <a:endParaRPr lang="ru-RU" sz="2800" dirty="0"/>
          </a:p>
        </p:txBody>
      </p:sp>
      <p:sp>
        <p:nvSpPr>
          <p:cNvPr id="13" name="Блок-схема: память с посл. доступом 12"/>
          <p:cNvSpPr/>
          <p:nvPr/>
        </p:nvSpPr>
        <p:spPr>
          <a:xfrm flipH="1">
            <a:off x="10152668" y="3299381"/>
            <a:ext cx="1583704" cy="990887"/>
          </a:xfrm>
          <a:prstGeom prst="flowChartMagneticTape">
            <a:avLst/>
          </a:prstGeom>
          <a:solidFill>
            <a:srgbClr val="0077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1713</a:t>
            </a:r>
            <a:endParaRPr lang="ru-RU" sz="2800" dirty="0"/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10152668" y="5197309"/>
            <a:ext cx="1583704" cy="923329"/>
          </a:xfrm>
          <a:prstGeom prst="flowChartMagneticTape">
            <a:avLst/>
          </a:prstGeom>
          <a:solidFill>
            <a:srgbClr val="BE5108"/>
          </a:solidFill>
          <a:ln>
            <a:solidFill>
              <a:srgbClr val="BE51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1428</a:t>
            </a:r>
            <a:endParaRPr lang="ru-RU" sz="2800" dirty="0"/>
          </a:p>
        </p:txBody>
      </p:sp>
      <p:pic>
        <p:nvPicPr>
          <p:cNvPr id="1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8166780" y="1536567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216" y="3380594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270" y="3380594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80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8166780" y="5133140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8562286" y="5133140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206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9458568" y="3366938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286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8136198" y="1536567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9458568" y="1536567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59"/>
          <a:stretch/>
        </p:blipFill>
        <p:spPr bwMode="auto">
          <a:xfrm>
            <a:off x="9035076" y="3388005"/>
            <a:ext cx="34313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2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820088" y="-8531"/>
            <a:ext cx="10085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победителей муниципального этапа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годам в разрезе муниципалитетов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Диаграмма 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54666"/>
              </p:ext>
            </p:extLst>
          </p:nvPr>
        </p:nvGraphicFramePr>
        <p:xfrm>
          <a:off x="1161535" y="1235676"/>
          <a:ext cx="10743669" cy="5412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299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343260"/>
            <a:ext cx="10515600" cy="810037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Количество участников регионального этапа </a:t>
            </a:r>
            <a:r>
              <a:rPr lang="ru-RU" sz="3200" dirty="0" err="1" smtClean="0"/>
              <a:t>ВсОШ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114397" y="1536567"/>
            <a:ext cx="3417923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2014/2015 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4397" y="3366938"/>
            <a:ext cx="3417923" cy="923330"/>
          </a:xfrm>
          <a:prstGeom prst="rect">
            <a:avLst/>
          </a:prstGeom>
          <a:noFill/>
          <a:ln>
            <a:solidFill>
              <a:srgbClr val="0077D4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77D4"/>
                </a:solidFill>
              </a:rPr>
              <a:t>2015/2016 </a:t>
            </a:r>
            <a:endParaRPr lang="ru-RU" sz="5400" dirty="0">
              <a:solidFill>
                <a:srgbClr val="0077D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4397" y="5197309"/>
            <a:ext cx="3417923" cy="923330"/>
          </a:xfrm>
          <a:prstGeom prst="rect">
            <a:avLst/>
          </a:prstGeom>
          <a:noFill/>
          <a:ln>
            <a:solidFill>
              <a:srgbClr val="BE5108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BE5108"/>
                </a:solidFill>
              </a:rPr>
              <a:t>2016/2017 </a:t>
            </a:r>
            <a:endParaRPr lang="ru-RU" sz="5400" dirty="0">
              <a:solidFill>
                <a:srgbClr val="BE5108"/>
              </a:solidFill>
            </a:endParaRPr>
          </a:p>
        </p:txBody>
      </p:sp>
      <p:pic>
        <p:nvPicPr>
          <p:cNvPr id="205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память с посл. доступом 9"/>
          <p:cNvSpPr/>
          <p:nvPr/>
        </p:nvSpPr>
        <p:spPr>
          <a:xfrm flipH="1">
            <a:off x="10152668" y="1536567"/>
            <a:ext cx="1583704" cy="923330"/>
          </a:xfrm>
          <a:prstGeom prst="flowChartMagneticTap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1035</a:t>
            </a:r>
            <a:endParaRPr lang="ru-RU" sz="2800" dirty="0"/>
          </a:p>
        </p:txBody>
      </p:sp>
      <p:sp>
        <p:nvSpPr>
          <p:cNvPr id="13" name="Блок-схема: память с посл. доступом 12"/>
          <p:cNvSpPr/>
          <p:nvPr/>
        </p:nvSpPr>
        <p:spPr>
          <a:xfrm flipH="1">
            <a:off x="10152668" y="3299381"/>
            <a:ext cx="1583704" cy="990887"/>
          </a:xfrm>
          <a:prstGeom prst="flowChartMagneticTape">
            <a:avLst/>
          </a:prstGeom>
          <a:solidFill>
            <a:srgbClr val="0077D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1337</a:t>
            </a:r>
            <a:endParaRPr lang="ru-RU" sz="2800" dirty="0"/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 flipH="1">
            <a:off x="10152668" y="5197309"/>
            <a:ext cx="1583704" cy="923329"/>
          </a:xfrm>
          <a:prstGeom prst="flowChartMagneticTape">
            <a:avLst/>
          </a:prstGeom>
          <a:solidFill>
            <a:srgbClr val="BE5108"/>
          </a:solidFill>
          <a:ln>
            <a:solidFill>
              <a:srgbClr val="BE51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1147</a:t>
            </a:r>
            <a:endParaRPr lang="ru-RU" sz="2800" dirty="0"/>
          </a:p>
        </p:txBody>
      </p:sp>
      <p:pic>
        <p:nvPicPr>
          <p:cNvPr id="1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8166780" y="1536567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300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511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3366938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679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618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672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726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9155503" y="5133140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8554579" y="1536567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780" y="338322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206" y="338322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236" y="513314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9545435" y="5106248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176" y="1536567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43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5" y="181233"/>
            <a:ext cx="10515600" cy="815546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Количество победителей и призеров регионального этапа </a:t>
            </a:r>
            <a:r>
              <a:rPr lang="ru-RU" sz="2800" dirty="0" err="1" smtClean="0"/>
              <a:t>ВсОШ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327309" y="1154260"/>
            <a:ext cx="233910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4A8522"/>
                </a:solidFill>
              </a:rPr>
              <a:t>2014/2015 </a:t>
            </a:r>
            <a:endParaRPr lang="ru-RU" sz="3600" b="1" dirty="0">
              <a:solidFill>
                <a:srgbClr val="4A852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24705" y="3090422"/>
            <a:ext cx="233910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7D4"/>
                </a:solidFill>
              </a:rPr>
              <a:t>2015/2016 </a:t>
            </a:r>
            <a:endParaRPr lang="ru-RU" sz="3600" b="1" dirty="0">
              <a:solidFill>
                <a:srgbClr val="0077D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24705" y="4799442"/>
            <a:ext cx="233910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BE5108"/>
                </a:solidFill>
              </a:rPr>
              <a:t>2016/2017 </a:t>
            </a:r>
            <a:endParaRPr lang="ru-RU" sz="3600" b="1" dirty="0">
              <a:solidFill>
                <a:srgbClr val="BE5108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508793" y="1350227"/>
            <a:ext cx="1564101" cy="1572810"/>
            <a:chOff x="1508793" y="1350227"/>
            <a:chExt cx="1564101" cy="1572810"/>
          </a:xfrm>
        </p:grpSpPr>
        <p:pic>
          <p:nvPicPr>
            <p:cNvPr id="1026" name="Picture 2" descr="https://www.shareicon.net/data/2015/11/25/677613_cup_512x512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793" y="1350227"/>
              <a:ext cx="1564101" cy="1564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1564782" y="2602652"/>
              <a:ext cx="1452121" cy="320385"/>
            </a:xfrm>
            <a:prstGeom prst="rect">
              <a:avLst/>
            </a:prstGeom>
            <a:solidFill>
              <a:srgbClr val="4A85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dirty="0" smtClean="0"/>
                <a:t>Победители</a:t>
              </a:r>
              <a:endParaRPr lang="ru-RU" sz="19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0096735" y="1350227"/>
            <a:ext cx="1564101" cy="1572810"/>
            <a:chOff x="1508793" y="1350227"/>
            <a:chExt cx="1564101" cy="1572810"/>
          </a:xfrm>
        </p:grpSpPr>
        <p:pic>
          <p:nvPicPr>
            <p:cNvPr id="38" name="Picture 2" descr="https://www.shareicon.net/data/2015/11/25/677613_cup_512x512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793" y="1350227"/>
              <a:ext cx="1564101" cy="1564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Прямоугольник 38"/>
            <p:cNvSpPr/>
            <p:nvPr/>
          </p:nvSpPr>
          <p:spPr>
            <a:xfrm>
              <a:off x="1564782" y="2602652"/>
              <a:ext cx="1452121" cy="320385"/>
            </a:xfrm>
            <a:prstGeom prst="rect">
              <a:avLst/>
            </a:prstGeom>
            <a:solidFill>
              <a:srgbClr val="4A85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/>
                <a:t>Призеры</a:t>
              </a:r>
              <a:endParaRPr lang="ru-RU" sz="200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508084" y="3175492"/>
            <a:ext cx="1564101" cy="1572810"/>
            <a:chOff x="1508793" y="1350227"/>
            <a:chExt cx="1564101" cy="1572810"/>
          </a:xfrm>
        </p:grpSpPr>
        <p:pic>
          <p:nvPicPr>
            <p:cNvPr id="41" name="Picture 2" descr="https://www.shareicon.net/data/2015/11/25/677613_cup_512x512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793" y="1350227"/>
              <a:ext cx="1564101" cy="1564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Прямоугольник 41"/>
            <p:cNvSpPr/>
            <p:nvPr/>
          </p:nvSpPr>
          <p:spPr>
            <a:xfrm>
              <a:off x="1564782" y="2602652"/>
              <a:ext cx="1452121" cy="320385"/>
            </a:xfrm>
            <a:prstGeom prst="rect">
              <a:avLst/>
            </a:prstGeom>
            <a:solidFill>
              <a:srgbClr val="2E6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dirty="0" smtClean="0"/>
                <a:t>Победители</a:t>
              </a:r>
              <a:endParaRPr lang="ru-RU" sz="1900" dirty="0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1508082" y="5004661"/>
            <a:ext cx="1564101" cy="1572810"/>
            <a:chOff x="1508793" y="1350227"/>
            <a:chExt cx="1564101" cy="1572810"/>
          </a:xfrm>
        </p:grpSpPr>
        <p:pic>
          <p:nvPicPr>
            <p:cNvPr id="44" name="Picture 2" descr="https://www.shareicon.net/data/2015/11/25/677613_cup_512x512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793" y="1350227"/>
              <a:ext cx="1564101" cy="1564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Прямоугольник 44"/>
            <p:cNvSpPr/>
            <p:nvPr/>
          </p:nvSpPr>
          <p:spPr>
            <a:xfrm>
              <a:off x="1564782" y="2602652"/>
              <a:ext cx="1452121" cy="320385"/>
            </a:xfrm>
            <a:prstGeom prst="rect">
              <a:avLst/>
            </a:prstGeom>
            <a:solidFill>
              <a:srgbClr val="BE51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dirty="0" smtClean="0"/>
                <a:t>Победители</a:t>
              </a:r>
              <a:endParaRPr lang="ru-RU" sz="1900" dirty="0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10152724" y="3175492"/>
            <a:ext cx="1564101" cy="1572810"/>
            <a:chOff x="1508793" y="1350227"/>
            <a:chExt cx="1564101" cy="1572810"/>
          </a:xfrm>
        </p:grpSpPr>
        <p:pic>
          <p:nvPicPr>
            <p:cNvPr id="47" name="Picture 2" descr="https://www.shareicon.net/data/2015/11/25/677613_cup_512x512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793" y="1350227"/>
              <a:ext cx="1564101" cy="1564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Прямоугольник 47"/>
            <p:cNvSpPr/>
            <p:nvPr/>
          </p:nvSpPr>
          <p:spPr>
            <a:xfrm>
              <a:off x="1564782" y="2602652"/>
              <a:ext cx="1452121" cy="320385"/>
            </a:xfrm>
            <a:prstGeom prst="rect">
              <a:avLst/>
            </a:prstGeom>
            <a:solidFill>
              <a:srgbClr val="2E6C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/>
                <a:t>Призеры</a:t>
              </a:r>
              <a:endParaRPr lang="ru-RU" sz="2000" dirty="0"/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10143792" y="5004661"/>
            <a:ext cx="1564101" cy="1572810"/>
            <a:chOff x="1508793" y="1350227"/>
            <a:chExt cx="1564101" cy="1572810"/>
          </a:xfrm>
        </p:grpSpPr>
        <p:pic>
          <p:nvPicPr>
            <p:cNvPr id="50" name="Picture 2" descr="https://www.shareicon.net/data/2015/11/25/677613_cup_512x512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8793" y="1350227"/>
              <a:ext cx="1564101" cy="1564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Прямоугольник 50"/>
            <p:cNvSpPr/>
            <p:nvPr/>
          </p:nvSpPr>
          <p:spPr>
            <a:xfrm>
              <a:off x="1564782" y="2602652"/>
              <a:ext cx="1452121" cy="320385"/>
            </a:xfrm>
            <a:prstGeom prst="rect">
              <a:avLst/>
            </a:prstGeom>
            <a:solidFill>
              <a:srgbClr val="BE51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/>
                <a:t>Призеры</a:t>
              </a:r>
              <a:endParaRPr lang="ru-RU" sz="2000" dirty="0"/>
            </a:p>
          </p:txBody>
        </p:sp>
      </p:grpSp>
      <p:pic>
        <p:nvPicPr>
          <p:cNvPr id="205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136" y="1985370"/>
            <a:ext cx="775598" cy="923330"/>
          </a:xfrm>
          <a:prstGeom prst="rect">
            <a:avLst/>
          </a:prstGeom>
          <a:noFill/>
          <a:extLst/>
        </p:spPr>
      </p:pic>
      <p:pic>
        <p:nvPicPr>
          <p:cNvPr id="1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190" y="1985370"/>
            <a:ext cx="775598" cy="923330"/>
          </a:xfrm>
          <a:prstGeom prst="rect">
            <a:avLst/>
          </a:prstGeom>
          <a:noFill/>
          <a:extLst/>
        </p:spPr>
      </p:pic>
      <p:pic>
        <p:nvPicPr>
          <p:cNvPr id="1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44" y="198537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8" y="198537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6596352" y="1985370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406" y="198537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6984151" y="1985370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45" y="1984169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699" y="1994080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811" y="3816262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59"/>
          <a:stretch/>
        </p:blipFill>
        <p:spPr bwMode="auto">
          <a:xfrm>
            <a:off x="4121865" y="3816262"/>
            <a:ext cx="34313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919" y="3816262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973" y="3816262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6639027" y="3816262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081" y="3816262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7026826" y="3816262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320" y="3815061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374" y="3824972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Прямоугольник 2048"/>
          <p:cNvSpPr/>
          <p:nvPr/>
        </p:nvSpPr>
        <p:spPr>
          <a:xfrm>
            <a:off x="1903631" y="1358936"/>
            <a:ext cx="766355" cy="552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14</a:t>
            </a:r>
            <a:endParaRPr lang="ru-RU" sz="40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1906953" y="3184201"/>
            <a:ext cx="766355" cy="552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36</a:t>
            </a:r>
            <a:endParaRPr lang="ru-RU" sz="40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1903630" y="5013370"/>
            <a:ext cx="766355" cy="552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24</a:t>
            </a:r>
            <a:endParaRPr lang="ru-RU" sz="40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10346725" y="1358936"/>
            <a:ext cx="1128584" cy="552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173</a:t>
            </a:r>
            <a:endParaRPr lang="ru-RU" sz="40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10346725" y="3188880"/>
            <a:ext cx="1128584" cy="552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224</a:t>
            </a:r>
            <a:endParaRPr lang="ru-RU" sz="40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10346725" y="5013370"/>
            <a:ext cx="1128584" cy="552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209</a:t>
            </a:r>
            <a:endParaRPr lang="ru-RU" sz="4000" dirty="0"/>
          </a:p>
        </p:txBody>
      </p:sp>
      <p:pic>
        <p:nvPicPr>
          <p:cNvPr id="82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4515294" y="3815061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136" y="5645953"/>
            <a:ext cx="775598" cy="923330"/>
          </a:xfrm>
          <a:prstGeom prst="rect">
            <a:avLst/>
          </a:prstGeom>
          <a:noFill/>
          <a:extLst/>
        </p:spPr>
      </p:pic>
      <p:pic>
        <p:nvPicPr>
          <p:cNvPr id="84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190" y="5645953"/>
            <a:ext cx="775598" cy="923330"/>
          </a:xfrm>
          <a:prstGeom prst="rect">
            <a:avLst/>
          </a:prstGeom>
          <a:noFill/>
          <a:extLst/>
        </p:spPr>
      </p:pic>
      <p:pic>
        <p:nvPicPr>
          <p:cNvPr id="85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44" y="5645953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8" y="5645953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438"/>
          <a:stretch/>
        </p:blipFill>
        <p:spPr bwMode="auto">
          <a:xfrm>
            <a:off x="6596352" y="5645953"/>
            <a:ext cx="34562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406" y="5645953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http://clipart-library.com/images/BTay6pGT8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4"/>
          <a:stretch/>
        </p:blipFill>
        <p:spPr bwMode="auto">
          <a:xfrm>
            <a:off x="6984151" y="5645953"/>
            <a:ext cx="377140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645" y="5644752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http://clipart-library.com/images/BTay6pGT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699" y="5654663"/>
            <a:ext cx="77559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90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820088" y="-8531"/>
            <a:ext cx="10085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победителей регионального этапа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годам в разрезе муниципалитетов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Диаграмма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6392602"/>
              </p:ext>
            </p:extLst>
          </p:nvPr>
        </p:nvGraphicFramePr>
        <p:xfrm>
          <a:off x="1021492" y="980303"/>
          <a:ext cx="10883711" cy="5618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806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8274</TotalTime>
  <Words>294</Words>
  <Application>Microsoft Office PowerPoint</Application>
  <PresentationFormat>Произвольный</PresentationFormat>
  <Paragraphs>83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Итоги проведения школьного, муниципального и регионального этапов всероссийской олимпиады школьников за 2015-2017 гг. в Республике Ингушетия</vt:lpstr>
      <vt:lpstr>Количество участников школьного этапа ВсОШ</vt:lpstr>
      <vt:lpstr>Количество победителей и призеров школьного этапа ВсОШ</vt:lpstr>
      <vt:lpstr>Количество участников муниципального этапа ВсОШ</vt:lpstr>
      <vt:lpstr>Количество победителей и призеров муниципального этапа ВсОШ</vt:lpstr>
      <vt:lpstr>Презентация PowerPoint</vt:lpstr>
      <vt:lpstr>Количество участников регионального этапа ВсОШ</vt:lpstr>
      <vt:lpstr>Количество победителей и призеров регионального этапа ВсОШ</vt:lpstr>
      <vt:lpstr>Презентация PowerPoint</vt:lpstr>
      <vt:lpstr>Презентация PowerPoint</vt:lpstr>
      <vt:lpstr>Результаты участия в заключительном этапе ВсОШ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ess</cp:lastModifiedBy>
  <cp:revision>419</cp:revision>
  <cp:lastPrinted>2017-05-18T08:57:41Z</cp:lastPrinted>
  <dcterms:created xsi:type="dcterms:W3CDTF">2015-08-26T09:18:47Z</dcterms:created>
  <dcterms:modified xsi:type="dcterms:W3CDTF">2018-01-14T10:53:56Z</dcterms:modified>
</cp:coreProperties>
</file>